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9" r:id="rId4"/>
    <p:sldMasterId id="2147483770" r:id="rId5"/>
    <p:sldMasterId id="2147483771" r:id="rId6"/>
    <p:sldMasterId id="2147483772" r:id="rId7"/>
    <p:sldMasterId id="2147483773" r:id="rId8"/>
    <p:sldMasterId id="214748377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alanquin Dark"/>
      <p:regular r:id="rId43"/>
      <p:bold r:id="rId44"/>
    </p:embeddedFont>
    <p:embeddedFont>
      <p:font typeface="Poppins Black"/>
      <p:bold r:id="rId45"/>
      <p:boldItalic r:id="rId46"/>
    </p:embeddedFont>
    <p:embeddedFont>
      <p:font typeface="Arial Black"/>
      <p:regular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alanquinDark-bold.fntdata"/><Relationship Id="rId43" Type="http://schemas.openxmlformats.org/officeDocument/2006/relationships/font" Target="fonts/PalanquinDark-regular.fntdata"/><Relationship Id="rId46" Type="http://schemas.openxmlformats.org/officeDocument/2006/relationships/font" Target="fonts/PoppinsBlack-boldItalic.fntdata"/><Relationship Id="rId45" Type="http://schemas.openxmlformats.org/officeDocument/2006/relationships/font" Target="fonts/PoppinsBlack-bold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Oswald-regular.fntdata"/><Relationship Id="rId47" Type="http://schemas.openxmlformats.org/officeDocument/2006/relationships/font" Target="fonts/ArialBlack-regular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font" Target="fonts/Poppins-regular.fntdata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9723f3677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89723f3677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89723f36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89723f36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89723f3677_1_4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89723f3677_1_4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9723f3677_1_4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9723f3677_1_4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89723f3677_1_4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89723f3677_1_4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89723f3677_1_4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89723f3677_1_4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89723f3677_1_4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89723f3677_1_4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89723f3677_1_4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89723f3677_1_4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89723f3677_1_4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89723f3677_1_4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89723f3677_1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89723f3677_1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9d7a097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9d7a097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89723f3677_1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89723f3677_1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9d7a097e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9d7a097e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89cfa726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89cfa726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89cfa7264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89cfa7264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89cfa7264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89cfa7264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89cfa726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89cfa726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89cfa7264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89cfa7264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89cfa726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89cfa726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89cfa7264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89cfa726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89cfa7264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89cfa7264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9723f3677_1_3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9723f3677_1_3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89723f3677_1_3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89723f3677_1_3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89723f3677_1_3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89723f3677_1_3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89723f3677_1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89723f3677_1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9723f3677_1_4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89723f3677_1_4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89723f3677_1_4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89723f3677_1_4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9723f3677_1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89723f3677_1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6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106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4" name="Google Shape;664;p106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7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7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8" name="Google Shape;668;p107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9" name="Google Shape;669;p107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8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10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74" name="Google Shape;674;p108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7" name="Google Shape;677;p109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8" name="Google Shape;678;p109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9" name="Google Shape;679;p109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0" name="Google Shape;680;p10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2" name="Google Shape;682;p10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6" name="Google Shape;686;p110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1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9" name="Google Shape;689;p111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0" name="Google Shape;690;p111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1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2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2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95" name="Google Shape;695;p112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3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8" name="Google Shape;698;p113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9" name="Google Shape;699;p113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3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04" name="Google Shape;704;p114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5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7" name="Google Shape;707;p115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708" name="Google Shape;708;p115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7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17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3" name="Google Shape;713;p117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4" name="Google Shape;714;p117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117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6" name="Google Shape;716;p117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7" name="Google Shape;717;p117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117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9" name="Google Shape;719;p117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0" name="Google Shape;720;p1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7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22" name="Google Shape;722;p117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8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5" name="Google Shape;725;p118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6" name="Google Shape;726;p118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7" name="Google Shape;727;p118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8" name="Google Shape;728;p1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0" name="Google Shape;730;p118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8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2" name="Google Shape;732;p118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3" name="Google Shape;733;p118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4" name="Google Shape;734;p118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9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7" name="Google Shape;737;p11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9" name="Google Shape;739;p119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9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4" name="Google Shape;744;p120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20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2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9" name="Google Shape;749;p121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1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1" name="Google Shape;751;p121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2" name="Google Shape;752;p121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3" name="Google Shape;753;p121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4" name="Google Shape;754;p121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5" name="Google Shape;755;p121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6" name="Google Shape;756;p121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7" name="Google Shape;757;p121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8" name="Google Shape;758;p121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9" name="Google Shape;759;p121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0" name="Google Shape;760;p121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61" name="Google Shape;761;p121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2" name="Google Shape;762;p121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2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5" name="Google Shape;765;p122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66" name="Google Shape;766;p122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22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3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0" name="Google Shape;770;p123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123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4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24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7" name="Google Shape;777;p125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78" name="Google Shape;778;p125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9" name="Google Shape;779;p125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125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1" name="Google Shape;781;p125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2" name="Google Shape;782;p1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4" name="Google Shape;784;p125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25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5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25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8" name="Google Shape;788;p125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9" name="Google Shape;789;p125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0" name="Google Shape;790;p125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1" name="Google Shape;791;p125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6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4" name="Google Shape;794;p1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96" name="Google Shape;796;p126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00" name="Google Shape;800;p127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27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2" name="Google Shape;802;p127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3" name="Google Shape;803;p127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4" name="Google Shape;804;p127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5" name="Google Shape;805;p127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6" name="Google Shape;806;p127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7" name="Google Shape;807;p127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8" name="Google Shape;808;p127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9" name="Google Shape;809;p127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6" name="Google Shape;106;p25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5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26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26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2" name="Google Shape;162;p3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" name="Google Shape;171;p33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6" name="Google Shape;176;p33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33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35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7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38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8" name="Google Shape;218;p3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" name="Google Shape;222;p40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" name="Google Shape;224;p4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6" name="Google Shape;226;p40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0" name="Google Shape;230;p4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4" name="Google Shape;234;p42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3" name="Google Shape;243;p44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4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5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8" name="Google Shape;248;p45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58" name="Google Shape;258;p48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1" name="Google Shape;261;p48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4" name="Google Shape;264;p4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6" name="Google Shape;266;p48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9" name="Google Shape;269;p49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0" name="Google Shape;270;p49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2" name="Google Shape;272;p4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74" name="Google Shape;274;p49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9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49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5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3" name="Google Shape;283;p50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8" name="Google Shape;288;p51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3" name="Google Shape;293;p52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3" name="Google Shape;303;p52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" name="Google Shape;304;p52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5" name="Google Shape;305;p52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52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10" name="Google Shape;310;p53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4" name="Google Shape;314;p54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56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2" name="Google Shape;322;p56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56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56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5" name="Google Shape;325;p56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5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28" name="Google Shape;328;p56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56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2" name="Google Shape;332;p56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3" name="Google Shape;333;p56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56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5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0" name="Google Shape;340;p57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4" name="Google Shape;344;p58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6" name="Google Shape;346;p58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7" name="Google Shape;347;p58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8" name="Google Shape;348;p58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9" name="Google Shape;349;p58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0" name="Google Shape;350;p58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1" name="Google Shape;351;p58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2" name="Google Shape;352;p58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3" name="Google Shape;353;p58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9" name="Google Shape;359;p60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60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61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61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0" name="Google Shape;370;p62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3" name="Google Shape;373;p63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4" name="Google Shape;374;p63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6" name="Google Shape;376;p6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8" name="Google Shape;378;p63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2" name="Google Shape;382;p64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5" name="Google Shape;385;p65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6" name="Google Shape;386;p65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5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6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91" name="Google Shape;391;p66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95" name="Google Shape;395;p67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7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8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0" name="Google Shape;400;p68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69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04" name="Google Shape;404;p69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71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9" name="Google Shape;409;p71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0" name="Google Shape;410;p71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71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2" name="Google Shape;412;p71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3" name="Google Shape;413;p71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71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5" name="Google Shape;415;p71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6" name="Google Shape;416;p7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1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8" name="Google Shape;418;p71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1" name="Google Shape;421;p72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" name="Google Shape;422;p72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3" name="Google Shape;423;p72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" name="Google Shape;424;p7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26" name="Google Shape;426;p72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8" name="Google Shape;428;p72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" name="Google Shape;429;p72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7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5" name="Google Shape;435;p73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0" name="Google Shape;440;p74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4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5" name="Google Shape;445;p75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5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7" name="Google Shape;447;p75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" name="Google Shape;448;p75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9" name="Google Shape;449;p75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0" name="Google Shape;450;p75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" name="Google Shape;452;p75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" name="Google Shape;454;p75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5" name="Google Shape;455;p75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" name="Google Shape;456;p75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7" name="Google Shape;457;p75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" name="Google Shape;458;p75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2" name="Google Shape;462;p76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6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6" name="Google Shape;466;p77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77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8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79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" name="Google Shape;475;p79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79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7" name="Google Shape;477;p79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" name="Google Shape;478;p7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80" name="Google Shape;480;p79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9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9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79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4" name="Google Shape;484;p79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79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79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7" name="Google Shape;487;p79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8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2" name="Google Shape;492;p80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6" name="Google Shape;496;p81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1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98" name="Google Shape;498;p81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" name="Google Shape;499;p81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0" name="Google Shape;500;p81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1" name="Google Shape;501;p81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2" name="Google Shape;502;p81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" name="Google Shape;503;p81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4" name="Google Shape;504;p81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" name="Google Shape;505;p81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1" name="Google Shape;511;p83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83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4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6" name="Google Shape;516;p84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84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5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1" name="Google Shape;521;p8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22" name="Google Shape;522;p8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5" name="Google Shape;525;p86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6" name="Google Shape;526;p86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7" name="Google Shape;527;p86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8" name="Google Shape;528;p8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0" name="Google Shape;530;p8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4" name="Google Shape;534;p87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8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7" name="Google Shape;537;p88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8" name="Google Shape;538;p88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8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9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43" name="Google Shape;543;p89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6" name="Google Shape;546;p90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7" name="Google Shape;547;p90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90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1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91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2" name="Google Shape;552;p91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2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5" name="Google Shape;555;p92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6" name="Google Shape;556;p92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94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1" name="Google Shape;561;p94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2" name="Google Shape;562;p94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94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4" name="Google Shape;564;p94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5" name="Google Shape;565;p94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94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7" name="Google Shape;567;p94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8" name="Google Shape;568;p9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4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0" name="Google Shape;570;p94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3" name="Google Shape;573;p95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4" name="Google Shape;574;p95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5" name="Google Shape;575;p95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6" name="Google Shape;576;p9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8" name="Google Shape;578;p95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5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0" name="Google Shape;580;p95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1" name="Google Shape;581;p95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2" name="Google Shape;582;p95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6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9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87" name="Google Shape;587;p96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6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2" name="Google Shape;592;p97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7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7" name="Google Shape;597;p98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8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99" name="Google Shape;599;p98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0" name="Google Shape;600;p98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1" name="Google Shape;601;p98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2" name="Google Shape;602;p98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3" name="Google Shape;603;p98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4" name="Google Shape;604;p98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5" name="Google Shape;605;p98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6" name="Google Shape;606;p98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7" name="Google Shape;607;p98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8" name="Google Shape;608;p98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0" name="Google Shape;610;p98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3" name="Google Shape;613;p99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14" name="Google Shape;614;p99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9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0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8" name="Google Shape;618;p100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100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1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1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102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6" name="Google Shape;626;p102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7" name="Google Shape;627;p102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102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9" name="Google Shape;629;p102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0" name="Google Shape;630;p10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0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32" name="Google Shape;632;p102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2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02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02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6" name="Google Shape;636;p102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7" name="Google Shape;637;p102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102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9" name="Google Shape;639;p102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2" name="Google Shape;642;p10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4" name="Google Shape;644;p103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0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8" name="Google Shape;648;p104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04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0" name="Google Shape;650;p104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1" name="Google Shape;651;p104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2" name="Google Shape;652;p104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3" name="Google Shape;653;p104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4" name="Google Shape;654;p104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5" name="Google Shape;655;p104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6" name="Google Shape;656;p104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7" name="Google Shape;657;p104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23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6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6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8" name="Google Shape;508;p82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0" name="Google Shape;660;p105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Onizuka09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2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28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128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818" name="Google Shape;818;p128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8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8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8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8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8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8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8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8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8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8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8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8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8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8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8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8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8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8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8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8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8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8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8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8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8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8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8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8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8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8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8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8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8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8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8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8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8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8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8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8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8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8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8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8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8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8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8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8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8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8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8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8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128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Moktar SELLAMI</a:t>
            </a:r>
            <a:endParaRPr b="1"/>
          </a:p>
        </p:txBody>
      </p:sp>
      <p:sp>
        <p:nvSpPr>
          <p:cNvPr id="872" name="Google Shape;872;p128"/>
          <p:cNvSpPr txBox="1"/>
          <p:nvPr>
            <p:ph type="ctrTitle"/>
          </p:nvPr>
        </p:nvSpPr>
        <p:spPr>
          <a:xfrm>
            <a:off x="288800" y="2200970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r>
              <a:rPr b="0" lang="en" sz="5000">
                <a:latin typeface="Poppins Black"/>
                <a:ea typeface="Poppins Black"/>
                <a:cs typeface="Poppins Black"/>
                <a:sym typeface="Poppins Black"/>
              </a:rPr>
              <a:t> Workshop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73" name="Google Shape;8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0" name="Google Shape;103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86424"/>
            <a:ext cx="7005251" cy="4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STM32F407-DISCO1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7" name="Google Shape;1037;p138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38" name="Google Shape;103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1193050"/>
            <a:ext cx="2604313" cy="3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710" y="1223275"/>
            <a:ext cx="2186636" cy="3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39" title="stm32f407-MicroControll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" y="1189525"/>
            <a:ext cx="7476577" cy="35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 Microcontroller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47" name="Google Shape;1047;p13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48" name="Google Shape;104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Let’s Do something 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4" name="Google Shape;1054;p140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055" name="Google Shape;1055;p140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Case Study: 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56" name="Google Shape;1056;p140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40" title="prob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26" y="1995575"/>
            <a:ext cx="4013724" cy="22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1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64" name="Google Shape;106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00" y="1594688"/>
            <a:ext cx="2921650" cy="30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41" title="p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900" y="1225375"/>
            <a:ext cx="3947552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2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72" name="Google Shape;1072;p142"/>
          <p:cNvSpPr txBox="1"/>
          <p:nvPr/>
        </p:nvSpPr>
        <p:spPr>
          <a:xfrm>
            <a:off x="62525" y="1276950"/>
            <a:ext cx="91440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GPIO stands for General Purpose Input/Output.</a:t>
            </a: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It’s the most basic and versatile feature of a microcontroller, the way it interacts with the outside world.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You can think of a GPIO pin as a configurable electrical pin on the chip that can either: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3" name="Google Shape;1073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142" title="read_p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00" y="3161525"/>
            <a:ext cx="410862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42" title="write_p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75" y="3084325"/>
            <a:ext cx="4326098" cy="153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142"/>
          <p:cNvCxnSpPr/>
          <p:nvPr/>
        </p:nvCxnSpPr>
        <p:spPr>
          <a:xfrm flipH="1">
            <a:off x="4604600" y="2440858"/>
            <a:ext cx="15300" cy="2271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142"/>
          <p:cNvSpPr txBox="1"/>
          <p:nvPr/>
        </p:nvSpPr>
        <p:spPr>
          <a:xfrm>
            <a:off x="534825" y="2527125"/>
            <a:ext cx="4037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Send</a:t>
            </a:r>
            <a:r>
              <a:rPr b="1" i="1" lang="en" sz="1500">
                <a:solidFill>
                  <a:srgbClr val="660000"/>
                </a:solidFill>
              </a:rPr>
              <a:t> a signal to </a:t>
            </a:r>
            <a:r>
              <a:rPr b="1" i="1" lang="en" sz="1500">
                <a:solidFill>
                  <a:srgbClr val="660000"/>
                </a:solidFill>
              </a:rPr>
              <a:t>outside</a:t>
            </a:r>
            <a:r>
              <a:rPr b="1" i="1" lang="en" sz="1500">
                <a:solidFill>
                  <a:srgbClr val="660000"/>
                </a:solidFill>
              </a:rPr>
              <a:t> (as an </a:t>
            </a:r>
            <a:r>
              <a:rPr b="1" i="1" lang="en" sz="1500">
                <a:solidFill>
                  <a:srgbClr val="660000"/>
                </a:solidFill>
              </a:rPr>
              <a:t>output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sp>
        <p:nvSpPr>
          <p:cNvPr id="1078" name="Google Shape;1078;p142"/>
          <p:cNvSpPr txBox="1"/>
          <p:nvPr/>
        </p:nvSpPr>
        <p:spPr>
          <a:xfrm>
            <a:off x="4793600" y="2527125"/>
            <a:ext cx="4616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Read</a:t>
            </a:r>
            <a:r>
              <a:rPr b="1" i="1" lang="en" sz="1500">
                <a:solidFill>
                  <a:srgbClr val="660000"/>
                </a:solidFill>
              </a:rPr>
              <a:t> a signal coming from outside (as an </a:t>
            </a:r>
            <a:r>
              <a:rPr b="1" i="1" lang="en" sz="1500">
                <a:solidFill>
                  <a:srgbClr val="660000"/>
                </a:solidFill>
              </a:rPr>
              <a:t>input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pic>
        <p:nvPicPr>
          <p:cNvPr id="1079" name="Google Shape;1079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085" name="Google Shape;1085;p143"/>
          <p:cNvSpPr txBox="1"/>
          <p:nvPr/>
        </p:nvSpPr>
        <p:spPr>
          <a:xfrm>
            <a:off x="286225" y="1279175"/>
            <a:ext cx="7337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STM32 groups the GPIOS in to clusters  called PORTs indicated by GPIOx 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By x we mean: GPIOA to GPIOI . 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Each port has 16 pins: From  0 to 15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For example: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Green LED PD12: GPIOD pin 12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BTN PA0: GPIOA pin 0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GPIO has 4 Modes: </a:t>
            </a:r>
            <a:endParaRPr b="1" i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Input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Output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Alternate function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analog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6" name="Google Shape;10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44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GPIO Structure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92" name="Google Shape;1092;p144" title="gpio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87" y="1209350"/>
            <a:ext cx="5966623" cy="368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144"/>
          <p:cNvCxnSpPr/>
          <p:nvPr/>
        </p:nvCxnSpPr>
        <p:spPr>
          <a:xfrm>
            <a:off x="6236875" y="3079950"/>
            <a:ext cx="780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094" name="Google Shape;109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00" name="Google Shape;1100;p145"/>
          <p:cNvSpPr txBox="1"/>
          <p:nvPr/>
        </p:nvSpPr>
        <p:spPr>
          <a:xfrm>
            <a:off x="44725" y="11986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Input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1" name="Google Shape;1101;p145"/>
          <p:cNvSpPr txBox="1"/>
          <p:nvPr/>
        </p:nvSpPr>
        <p:spPr>
          <a:xfrm>
            <a:off x="146850" y="1966500"/>
            <a:ext cx="4804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NoPull: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Floating input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input is set to logic low (0)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input is set to logic High (1)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2" name="Google Shape;1102;p145"/>
          <p:cNvPicPr preferRelativeResize="0"/>
          <p:nvPr/>
        </p:nvPicPr>
        <p:blipFill rotWithShape="1">
          <a:blip r:embed="rId3">
            <a:alphaModFix/>
          </a:blip>
          <a:srcRect b="0" l="0" r="0" t="53292"/>
          <a:stretch/>
        </p:blipFill>
        <p:spPr>
          <a:xfrm>
            <a:off x="6603450" y="2838025"/>
            <a:ext cx="1998075" cy="21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5"/>
          <p:cNvPicPr preferRelativeResize="0"/>
          <p:nvPr/>
        </p:nvPicPr>
        <p:blipFill rotWithShape="1">
          <a:blip r:embed="rId3">
            <a:alphaModFix/>
          </a:blip>
          <a:srcRect b="49811" l="0" r="0" t="0"/>
          <a:stretch/>
        </p:blipFill>
        <p:spPr>
          <a:xfrm>
            <a:off x="6653650" y="482373"/>
            <a:ext cx="1947876" cy="22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45"/>
          <p:cNvSpPr txBox="1"/>
          <p:nvPr/>
        </p:nvSpPr>
        <p:spPr>
          <a:xfrm>
            <a:off x="4879879" y="378672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5" name="Google Shape;1105;p145"/>
          <p:cNvSpPr txBox="1"/>
          <p:nvPr/>
        </p:nvSpPr>
        <p:spPr>
          <a:xfrm>
            <a:off x="4770504" y="135967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6" name="Google Shape;110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12" name="Google Shape;1112;p146"/>
          <p:cNvSpPr txBox="1"/>
          <p:nvPr/>
        </p:nvSpPr>
        <p:spPr>
          <a:xfrm>
            <a:off x="80725" y="10366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Output</a:t>
            </a: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13" name="Google Shape;11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6"/>
          <p:cNvSpPr txBox="1"/>
          <p:nvPr/>
        </p:nvSpPr>
        <p:spPr>
          <a:xfrm>
            <a:off x="80725" y="1684675"/>
            <a:ext cx="4804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PushPull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Drives the pin to output a steady and stable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voltage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(3.3v).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Used for devices that doesn’t exceed the maximum output voltage that the stm32 can support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 Powering and LED,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sensor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5" name="Google Shape;111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100" y="1000200"/>
            <a:ext cx="3593450" cy="21909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46"/>
          <p:cNvSpPr txBox="1"/>
          <p:nvPr/>
        </p:nvSpPr>
        <p:spPr>
          <a:xfrm>
            <a:off x="16586" y="3259375"/>
            <a:ext cx="95487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 contains 2 transistors: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They both act as switches letting current in and out.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when he gets a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1,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hence he lets current pass form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Vdd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to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pin (3.3V)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he gets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0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hence connecting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 pin (0V)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NOTE: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Only one transistor works at a time, so when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PMOS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OFF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and vice versa.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9"/>
          <p:cNvSpPr/>
          <p:nvPr/>
        </p:nvSpPr>
        <p:spPr>
          <a:xfrm>
            <a:off x="584178" y="1494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79" name="Google Shape;879;p129"/>
          <p:cNvSpPr/>
          <p:nvPr/>
        </p:nvSpPr>
        <p:spPr>
          <a:xfrm>
            <a:off x="584178" y="2267263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0" name="Google Shape;880;p129"/>
          <p:cNvSpPr txBox="1"/>
          <p:nvPr>
            <p:ph idx="4" type="subTitle"/>
          </p:nvPr>
        </p:nvSpPr>
        <p:spPr>
          <a:xfrm>
            <a:off x="1219875" y="2267275"/>
            <a:ext cx="2673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 to embedded systems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1" name="Google Shape;881;p12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882" name="Google Shape;882;p129"/>
          <p:cNvSpPr txBox="1"/>
          <p:nvPr>
            <p:ph idx="1" type="subTitle"/>
          </p:nvPr>
        </p:nvSpPr>
        <p:spPr>
          <a:xfrm>
            <a:off x="1321900" y="1356463"/>
            <a:ext cx="28872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83" name="Google Shape;883;p129"/>
          <p:cNvSpPr txBox="1"/>
          <p:nvPr>
            <p:ph type="title"/>
          </p:nvPr>
        </p:nvSpPr>
        <p:spPr>
          <a:xfrm>
            <a:off x="612950" y="1581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1</a:t>
            </a:r>
            <a:endParaRPr sz="2544"/>
          </a:p>
        </p:txBody>
      </p:sp>
      <p:sp>
        <p:nvSpPr>
          <p:cNvPr id="884" name="Google Shape;884;p129"/>
          <p:cNvSpPr txBox="1"/>
          <p:nvPr>
            <p:ph idx="8" type="subTitle"/>
          </p:nvPr>
        </p:nvSpPr>
        <p:spPr>
          <a:xfrm>
            <a:off x="1219875" y="3216350"/>
            <a:ext cx="2737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5" name="Google Shape;885;p129"/>
          <p:cNvSpPr txBox="1"/>
          <p:nvPr>
            <p:ph idx="14" type="subTitle"/>
          </p:nvPr>
        </p:nvSpPr>
        <p:spPr>
          <a:xfrm>
            <a:off x="812036" y="3858425"/>
            <a:ext cx="2958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otherboard VS 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6" name="Google Shape;886;p129"/>
          <p:cNvSpPr txBox="1"/>
          <p:nvPr>
            <p:ph idx="3" type="title"/>
          </p:nvPr>
        </p:nvSpPr>
        <p:spPr>
          <a:xfrm>
            <a:off x="612950" y="2355157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2</a:t>
            </a:r>
            <a:endParaRPr sz="2544"/>
          </a:p>
        </p:txBody>
      </p:sp>
      <p:sp>
        <p:nvSpPr>
          <p:cNvPr id="887" name="Google Shape;887;p129"/>
          <p:cNvSpPr/>
          <p:nvPr/>
        </p:nvSpPr>
        <p:spPr>
          <a:xfrm>
            <a:off x="555353" y="3128452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8" name="Google Shape;888;p129"/>
          <p:cNvSpPr/>
          <p:nvPr/>
        </p:nvSpPr>
        <p:spPr>
          <a:xfrm>
            <a:off x="584153" y="3914826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9" name="Google Shape;889;p129"/>
          <p:cNvSpPr txBox="1"/>
          <p:nvPr>
            <p:ph type="title"/>
          </p:nvPr>
        </p:nvSpPr>
        <p:spPr>
          <a:xfrm>
            <a:off x="584150" y="3216345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3</a:t>
            </a:r>
            <a:endParaRPr sz="2544"/>
          </a:p>
        </p:txBody>
      </p:sp>
      <p:sp>
        <p:nvSpPr>
          <p:cNvPr id="890" name="Google Shape;890;p129"/>
          <p:cNvSpPr txBox="1"/>
          <p:nvPr>
            <p:ph idx="3" type="title"/>
          </p:nvPr>
        </p:nvSpPr>
        <p:spPr>
          <a:xfrm>
            <a:off x="612975" y="400271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4</a:t>
            </a:r>
            <a:endParaRPr sz="2544"/>
          </a:p>
        </p:txBody>
      </p:sp>
      <p:sp>
        <p:nvSpPr>
          <p:cNvPr id="891" name="Google Shape;891;p129"/>
          <p:cNvSpPr/>
          <p:nvPr/>
        </p:nvSpPr>
        <p:spPr>
          <a:xfrm>
            <a:off x="4015928" y="14958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2" name="Google Shape;892;p129"/>
          <p:cNvSpPr txBox="1"/>
          <p:nvPr>
            <p:ph idx="1" type="subTitle"/>
          </p:nvPr>
        </p:nvSpPr>
        <p:spPr>
          <a:xfrm>
            <a:off x="4753650" y="149402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3" name="Google Shape;893;p129"/>
          <p:cNvSpPr txBox="1"/>
          <p:nvPr>
            <p:ph type="title"/>
          </p:nvPr>
        </p:nvSpPr>
        <p:spPr>
          <a:xfrm>
            <a:off x="4044700" y="15837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5</a:t>
            </a:r>
            <a:endParaRPr sz="2544"/>
          </a:p>
        </p:txBody>
      </p:sp>
      <p:sp>
        <p:nvSpPr>
          <p:cNvPr id="894" name="Google Shape;894;p129"/>
          <p:cNvSpPr/>
          <p:nvPr/>
        </p:nvSpPr>
        <p:spPr>
          <a:xfrm>
            <a:off x="4044703" y="2357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5" name="Google Shape;895;p129"/>
          <p:cNvSpPr txBox="1"/>
          <p:nvPr>
            <p:ph idx="1" type="subTitle"/>
          </p:nvPr>
        </p:nvSpPr>
        <p:spPr>
          <a:xfrm>
            <a:off x="4753650" y="236857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Let’s do something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6" name="Google Shape;896;p129"/>
          <p:cNvSpPr txBox="1"/>
          <p:nvPr>
            <p:ph type="title"/>
          </p:nvPr>
        </p:nvSpPr>
        <p:spPr>
          <a:xfrm>
            <a:off x="4073475" y="2444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6</a:t>
            </a:r>
            <a:endParaRPr sz="2544"/>
          </a:p>
        </p:txBody>
      </p:sp>
      <p:sp>
        <p:nvSpPr>
          <p:cNvPr id="897" name="Google Shape;897;p129"/>
          <p:cNvSpPr/>
          <p:nvPr/>
        </p:nvSpPr>
        <p:spPr>
          <a:xfrm>
            <a:off x="4055588" y="31284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8" name="Google Shape;898;p129"/>
          <p:cNvSpPr txBox="1"/>
          <p:nvPr>
            <p:ph idx="1" type="subTitle"/>
          </p:nvPr>
        </p:nvSpPr>
        <p:spPr>
          <a:xfrm>
            <a:off x="4764535" y="3139996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 GPIO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9" name="Google Shape;899;p129"/>
          <p:cNvSpPr txBox="1"/>
          <p:nvPr>
            <p:ph type="title"/>
          </p:nvPr>
        </p:nvSpPr>
        <p:spPr>
          <a:xfrm>
            <a:off x="4084359" y="32163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7</a:t>
            </a:r>
            <a:endParaRPr sz="2544"/>
          </a:p>
        </p:txBody>
      </p:sp>
      <p:sp>
        <p:nvSpPr>
          <p:cNvPr id="900" name="Google Shape;900;p129"/>
          <p:cNvSpPr/>
          <p:nvPr/>
        </p:nvSpPr>
        <p:spPr>
          <a:xfrm>
            <a:off x="4053633" y="3896765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901" name="Google Shape;901;p129"/>
          <p:cNvSpPr txBox="1"/>
          <p:nvPr>
            <p:ph idx="1" type="subTitle"/>
          </p:nvPr>
        </p:nvSpPr>
        <p:spPr>
          <a:xfrm>
            <a:off x="4762568" y="3908326"/>
            <a:ext cx="3670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GPIO output STM32 and HAL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2" name="Google Shape;902;p129"/>
          <p:cNvSpPr txBox="1"/>
          <p:nvPr>
            <p:ph type="title"/>
          </p:nvPr>
        </p:nvSpPr>
        <p:spPr>
          <a:xfrm>
            <a:off x="4082405" y="398465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8</a:t>
            </a:r>
            <a:endParaRPr sz="2544"/>
          </a:p>
        </p:txBody>
      </p:sp>
      <p:pic>
        <p:nvPicPr>
          <p:cNvPr id="903" name="Google Shape;9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29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4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22" name="Google Shape;1122;p147"/>
          <p:cNvSpPr txBox="1"/>
          <p:nvPr/>
        </p:nvSpPr>
        <p:spPr>
          <a:xfrm>
            <a:off x="80725" y="10366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Output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23" name="Google Shape;11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47"/>
          <p:cNvSpPr txBox="1"/>
          <p:nvPr/>
        </p:nvSpPr>
        <p:spPr>
          <a:xfrm>
            <a:off x="16586" y="3259375"/>
            <a:ext cx="95487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 contains 1 transistors: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when he gets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0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hence connecting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GND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the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 pin (0V)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the circuit closes and the motor spins.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00025" lvl="0" marL="1428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1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closes the circuit and the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NMOS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OFF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5" name="Google Shape;1125;p147"/>
          <p:cNvSpPr txBox="1"/>
          <p:nvPr/>
        </p:nvSpPr>
        <p:spPr>
          <a:xfrm>
            <a:off x="80725" y="1684675"/>
            <a:ext cx="4804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OpenDrain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Drives the pin Low (0V).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Used when there is a external energy Source (</a:t>
            </a: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Vdd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Example: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Motor control, or controlling and LED or sensors that needs higher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 (3.3V) to work.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6" name="Google Shape;1126;p147"/>
          <p:cNvPicPr preferRelativeResize="0"/>
          <p:nvPr/>
        </p:nvPicPr>
        <p:blipFill rotWithShape="1">
          <a:blip r:embed="rId4">
            <a:alphaModFix/>
          </a:blip>
          <a:srcRect b="0" l="52872" r="0" t="0"/>
          <a:stretch/>
        </p:blipFill>
        <p:spPr>
          <a:xfrm>
            <a:off x="5076050" y="1000200"/>
            <a:ext cx="1777901" cy="22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47"/>
          <p:cNvSpPr/>
          <p:nvPr/>
        </p:nvSpPr>
        <p:spPr>
          <a:xfrm>
            <a:off x="7242675" y="1802350"/>
            <a:ext cx="816300" cy="612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Motor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8" name="Google Shape;1128;p147"/>
          <p:cNvSpPr/>
          <p:nvPr/>
        </p:nvSpPr>
        <p:spPr>
          <a:xfrm>
            <a:off x="5328125" y="2641125"/>
            <a:ext cx="510300" cy="24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9" name="Google Shape;1129;p147"/>
          <p:cNvSpPr/>
          <p:nvPr/>
        </p:nvSpPr>
        <p:spPr>
          <a:xfrm>
            <a:off x="5451125" y="2075975"/>
            <a:ext cx="510300" cy="18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0" name="Google Shape;1130;p147"/>
          <p:cNvSpPr txBox="1"/>
          <p:nvPr/>
        </p:nvSpPr>
        <p:spPr>
          <a:xfrm>
            <a:off x="5451125" y="2030863"/>
            <a:ext cx="69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NMOS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1" name="Google Shape;1131;p147"/>
          <p:cNvSpPr txBox="1"/>
          <p:nvPr/>
        </p:nvSpPr>
        <p:spPr>
          <a:xfrm>
            <a:off x="5616850" y="2741388"/>
            <a:ext cx="69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GND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32" name="Google Shape;1132;p147"/>
          <p:cNvCxnSpPr>
            <a:stCxn id="1126" idx="3"/>
            <a:endCxn id="1127" idx="2"/>
          </p:cNvCxnSpPr>
          <p:nvPr/>
        </p:nvCxnSpPr>
        <p:spPr>
          <a:xfrm flipH="1" rot="10800000">
            <a:off x="6853951" y="2108788"/>
            <a:ext cx="388800" cy="2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7"/>
          <p:cNvCxnSpPr>
            <a:stCxn id="1127" idx="6"/>
            <a:endCxn id="1134" idx="0"/>
          </p:cNvCxnSpPr>
          <p:nvPr/>
        </p:nvCxnSpPr>
        <p:spPr>
          <a:xfrm>
            <a:off x="8058975" y="2108650"/>
            <a:ext cx="279000" cy="699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147"/>
          <p:cNvSpPr/>
          <p:nvPr/>
        </p:nvSpPr>
        <p:spPr>
          <a:xfrm>
            <a:off x="7890875" y="2808588"/>
            <a:ext cx="894300" cy="301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Vdd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8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GPIO output STM32 and HAL: blinking an LED: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0" name="Google Shape;1140;p148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41" name="Google Shape;1141;p148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2" name="Google Shape;1142;p148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48" title="prob2.png"/>
          <p:cNvPicPr preferRelativeResize="0"/>
          <p:nvPr/>
        </p:nvPicPr>
        <p:blipFill rotWithShape="1">
          <a:blip r:embed="rId4">
            <a:alphaModFix/>
          </a:blip>
          <a:srcRect b="0" l="0" r="50949" t="0"/>
          <a:stretch/>
        </p:blipFill>
        <p:spPr>
          <a:xfrm>
            <a:off x="5007425" y="1995575"/>
            <a:ext cx="1968751" cy="22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48"/>
          <p:cNvSpPr/>
          <p:nvPr/>
        </p:nvSpPr>
        <p:spPr>
          <a:xfrm>
            <a:off x="6005875" y="3341725"/>
            <a:ext cx="970200" cy="6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PIN12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5" name="Google Shape;1145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9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1" name="Google Shape;1151;p14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52" name="Google Shape;1152;p149"/>
          <p:cNvSpPr txBox="1"/>
          <p:nvPr/>
        </p:nvSpPr>
        <p:spPr>
          <a:xfrm>
            <a:off x="769975" y="1578475"/>
            <a:ext cx="70299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3" name="Google Shape;115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738" y="1270450"/>
            <a:ext cx="6214625" cy="3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49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5" name="Google Shape;115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0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1" name="Google Shape;1161;p150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62" name="Google Shape;1162;p150"/>
          <p:cNvSpPr txBox="1"/>
          <p:nvPr/>
        </p:nvSpPr>
        <p:spPr>
          <a:xfrm>
            <a:off x="769975" y="1578475"/>
            <a:ext cx="70299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3" name="Google Shape;1163;p150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4" name="Google Shape;116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50" y="1578474"/>
            <a:ext cx="7871074" cy="28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50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InitStruct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6" name="Google Shape;116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1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72" name="Google Shape;1172;p151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173" name="Google Shape;1173;p151"/>
          <p:cNvPicPr preferRelativeResize="0"/>
          <p:nvPr/>
        </p:nvPicPr>
        <p:blipFill rotWithShape="1">
          <a:blip r:embed="rId3">
            <a:alphaModFix/>
          </a:blip>
          <a:srcRect b="31295" l="0" r="56929" t="0"/>
          <a:stretch/>
        </p:blipFill>
        <p:spPr>
          <a:xfrm>
            <a:off x="1016350" y="1774402"/>
            <a:ext cx="6351652" cy="26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51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Mode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5" name="Google Shape;117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52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1" name="Google Shape;1181;p152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182" name="Google Shape;1182;p152"/>
          <p:cNvPicPr preferRelativeResize="0"/>
          <p:nvPr/>
        </p:nvPicPr>
        <p:blipFill rotWithShape="1">
          <a:blip r:embed="rId3">
            <a:alphaModFix/>
          </a:blip>
          <a:srcRect b="0" l="0" r="61304" t="0"/>
          <a:stretch/>
        </p:blipFill>
        <p:spPr>
          <a:xfrm>
            <a:off x="1684675" y="1745500"/>
            <a:ext cx="4991100" cy="24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52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Speed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84" name="Google Shape;118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3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90" name="Google Shape;1190;p153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91" name="Google Shape;1191;p153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2" name="Google Shape;119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88" y="2167775"/>
            <a:ext cx="74580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53"/>
          <p:cNvSpPr txBox="1"/>
          <p:nvPr/>
        </p:nvSpPr>
        <p:spPr>
          <a:xfrm>
            <a:off x="423500" y="137607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Pin state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94" name="Google Shape;1194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4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00" name="Google Shape;1200;p154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201" name="Google Shape;1201;p154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2" name="Google Shape;1202;p154"/>
          <p:cNvSpPr txBox="1"/>
          <p:nvPr/>
        </p:nvSpPr>
        <p:spPr>
          <a:xfrm>
            <a:off x="423500" y="137607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 function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3" name="Google Shape;1203;p154"/>
          <p:cNvPicPr preferRelativeResize="0"/>
          <p:nvPr/>
        </p:nvPicPr>
        <p:blipFill rotWithShape="1">
          <a:blip r:embed="rId3">
            <a:alphaModFix/>
          </a:blip>
          <a:srcRect b="0" l="1719" r="15629" t="0"/>
          <a:stretch/>
        </p:blipFill>
        <p:spPr>
          <a:xfrm>
            <a:off x="123200" y="1859600"/>
            <a:ext cx="8582526" cy="2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5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55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55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2" name="Google Shape;1212;p155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1213" name="Google Shape;1213;p155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5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55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5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5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5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5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5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5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5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5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5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5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5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5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5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5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5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5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5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5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5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5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5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5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55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55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55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55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55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55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55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55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5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5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5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5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5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5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5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5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5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55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55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55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55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55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55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55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55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5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5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5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155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55"/>
          <p:cNvSpPr txBox="1"/>
          <p:nvPr>
            <p:ph type="ctrTitle"/>
          </p:nvPr>
        </p:nvSpPr>
        <p:spPr>
          <a:xfrm>
            <a:off x="412025" y="2571754"/>
            <a:ext cx="3852000" cy="1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268" name="Google Shape;126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0"/>
          <p:cNvSpPr/>
          <p:nvPr/>
        </p:nvSpPr>
        <p:spPr>
          <a:xfrm>
            <a:off x="2317750" y="798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0"/>
          <p:cNvSpPr txBox="1"/>
          <p:nvPr>
            <p:ph type="title"/>
          </p:nvPr>
        </p:nvSpPr>
        <p:spPr>
          <a:xfrm flipH="1">
            <a:off x="2232000" y="275650"/>
            <a:ext cx="3540900" cy="16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911" name="Google Shape;911;p130"/>
          <p:cNvGrpSpPr/>
          <p:nvPr/>
        </p:nvGrpSpPr>
        <p:grpSpPr>
          <a:xfrm>
            <a:off x="38432" y="199632"/>
            <a:ext cx="2277813" cy="2276896"/>
            <a:chOff x="719878" y="1032266"/>
            <a:chExt cx="3382053" cy="3078966"/>
          </a:xfrm>
        </p:grpSpPr>
        <p:sp>
          <p:nvSpPr>
            <p:cNvPr id="912" name="Google Shape;912;p130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0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0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0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0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0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0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0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0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0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0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0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0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0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0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0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0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0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0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0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0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0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0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0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0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0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0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0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0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130"/>
          <p:cNvSpPr txBox="1"/>
          <p:nvPr/>
        </p:nvSpPr>
        <p:spPr>
          <a:xfrm>
            <a:off x="2132400" y="2076050"/>
            <a:ext cx="53535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field (AI, Cybersecurity, IoT) …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Why STM32?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What you will learn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2" name="Google Shape;9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30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9" name="Google Shape;949;p131"/>
          <p:cNvSpPr txBox="1"/>
          <p:nvPr/>
        </p:nvSpPr>
        <p:spPr>
          <a:xfrm>
            <a:off x="258975" y="1366250"/>
            <a:ext cx="7074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Embedded systems are specialized computing systems designed to perform specific functions within larger systems.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0" name="Google Shape;950;p131" title="pic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6" y="3002501"/>
            <a:ext cx="5637301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31"/>
          <p:cNvPicPr preferRelativeResize="0"/>
          <p:nvPr/>
        </p:nvPicPr>
        <p:blipFill rotWithShape="1">
          <a:blip r:embed="rId4">
            <a:alphaModFix/>
          </a:blip>
          <a:srcRect b="23552" l="0" r="11347" t="10029"/>
          <a:stretch/>
        </p:blipFill>
        <p:spPr>
          <a:xfrm>
            <a:off x="6584925" y="2457775"/>
            <a:ext cx="2271300" cy="1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31"/>
          <p:cNvSpPr txBox="1"/>
          <p:nvPr/>
        </p:nvSpPr>
        <p:spPr>
          <a:xfrm>
            <a:off x="7001625" y="4239850"/>
            <a:ext cx="1437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Thermostat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53" name="Google Shape;953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31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32" title="Bra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00" y="1486501"/>
            <a:ext cx="6559475" cy="3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61" name="Google Shape;961;p132"/>
          <p:cNvSpPr txBox="1"/>
          <p:nvPr/>
        </p:nvSpPr>
        <p:spPr>
          <a:xfrm>
            <a:off x="258975" y="1366250"/>
            <a:ext cx="707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BRAIN :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2" name="Google Shape;96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32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</a:t>
            </a:r>
            <a:endParaRPr/>
          </a:p>
        </p:txBody>
      </p:sp>
      <p:sp>
        <p:nvSpPr>
          <p:cNvPr id="969" name="Google Shape;969;p133"/>
          <p:cNvSpPr txBox="1"/>
          <p:nvPr/>
        </p:nvSpPr>
        <p:spPr>
          <a:xfrm>
            <a:off x="526850" y="1527600"/>
            <a:ext cx="6601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 microcontroller is a compact integrated circuit that integrates many components.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categorized with its limit resources: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processing power : 12 Mhz to 700 Mhz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memory capacity: 2KB to 1MB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storage capacity:  4KB to 20MB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Energy consumption: 10 mW to 2W      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0" name="Google Shape;9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33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Analogy between motherboard and Microcontroller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7" name="Google Shape;977;p134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134"/>
          <p:cNvSpPr txBox="1"/>
          <p:nvPr/>
        </p:nvSpPr>
        <p:spPr>
          <a:xfrm>
            <a:off x="176925" y="1375425"/>
            <a:ext cx="86013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9" name="Google Shape;979;p134" title="mother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54" y="1812768"/>
            <a:ext cx="4027475" cy="30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34" title="Micro-controll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1805081"/>
            <a:ext cx="4027475" cy="3081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34"/>
          <p:cNvCxnSpPr/>
          <p:nvPr/>
        </p:nvCxnSpPr>
        <p:spPr>
          <a:xfrm>
            <a:off x="4454475" y="1375425"/>
            <a:ext cx="0" cy="36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2" name="Google Shape;982;p134"/>
          <p:cNvSpPr txBox="1"/>
          <p:nvPr/>
        </p:nvSpPr>
        <p:spPr>
          <a:xfrm>
            <a:off x="839275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Microcontroller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3" name="Google Shape;983;p134"/>
          <p:cNvSpPr txBox="1"/>
          <p:nvPr/>
        </p:nvSpPr>
        <p:spPr>
          <a:xfrm>
            <a:off x="5332288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Motherboard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4" name="Google Shape;98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245" y="48625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endParaRPr/>
          </a:p>
        </p:txBody>
      </p:sp>
      <p:sp>
        <p:nvSpPr>
          <p:cNvPr id="990" name="Google Shape;990;p135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991" name="Google Shape;991;p135"/>
          <p:cNvSpPr txBox="1"/>
          <p:nvPr/>
        </p:nvSpPr>
        <p:spPr>
          <a:xfrm>
            <a:off x="5100163" y="1267088"/>
            <a:ext cx="308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STMicroelectronics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Largest semiconductor company in Europe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Founded in 1987 (France + Italy merger)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Headquarters: Geneva, Switzerland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49,602 employees, $13.27B revenue (2024)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992" name="Google Shape;992;p135"/>
          <p:cNvSpPr txBox="1"/>
          <p:nvPr/>
        </p:nvSpPr>
        <p:spPr>
          <a:xfrm>
            <a:off x="719976" y="1310763"/>
            <a:ext cx="38244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What is STM32?</a:t>
            </a:r>
            <a:endParaRPr b="1" i="1" sz="1194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Family of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32-bit microcontrollers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by STMicroelectronics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Use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ARM Cortex-M cores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(M0, M0+, M3, M4, M7, M33)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265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Launched in 2007 with F1 series</a:t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993" name="Google Shape;993;p135"/>
          <p:cNvSpPr txBox="1"/>
          <p:nvPr/>
        </p:nvSpPr>
        <p:spPr>
          <a:xfrm>
            <a:off x="5040853" y="3157474"/>
            <a:ext cx="32040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Applications &amp; Fields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Industrial automation (PLCs, robots, HMIs)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Consumer electronics (smart devices, wearables)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Internet of Things (IoT)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Medical equipment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Automotive systems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459">
              <a:solidFill>
                <a:srgbClr val="00529C"/>
              </a:solidFill>
              <a:highlight>
                <a:srgbClr val="FFFFFF"/>
              </a:highlight>
            </a:endParaRPr>
          </a:p>
        </p:txBody>
      </p:sp>
      <p:sp>
        <p:nvSpPr>
          <p:cNvPr id="994" name="Google Shape;994;p135"/>
          <p:cNvSpPr txBox="1"/>
          <p:nvPr/>
        </p:nvSpPr>
        <p:spPr>
          <a:xfrm>
            <a:off x="787423" y="3157474"/>
            <a:ext cx="36684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Families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Mainstream: </a:t>
            </a:r>
            <a:r>
              <a:rPr lang="en" sz="1061">
                <a:solidFill>
                  <a:schemeClr val="dk1"/>
                </a:solidFill>
              </a:rPr>
              <a:t>C0/G0/G4/F0/F1/F3 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High Performance: </a:t>
            </a:r>
            <a:r>
              <a:rPr lang="en" sz="1061">
                <a:solidFill>
                  <a:srgbClr val="333333"/>
                </a:solidFill>
              </a:rPr>
              <a:t>H7/H5/F7/F4/F2</a:t>
            </a:r>
            <a:endParaRPr sz="973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  <a:highlight>
                  <a:schemeClr val="lt1"/>
                </a:highlight>
              </a:rPr>
              <a:t>Low Power: </a:t>
            </a:r>
            <a:r>
              <a:rPr lang="en" sz="1061">
                <a:solidFill>
                  <a:schemeClr val="dk1"/>
                </a:solidFill>
                <a:highlight>
                  <a:schemeClr val="lt1"/>
                </a:highlight>
              </a:rPr>
              <a:t>L0/L4/L5/U0/U3/U5</a:t>
            </a:r>
            <a:endParaRPr sz="106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Wireless: </a:t>
            </a:r>
            <a:r>
              <a:rPr lang="en" sz="1061"/>
              <a:t>WL/WB0/WB/WA</a:t>
            </a:r>
            <a:endParaRPr sz="1061"/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AI: </a:t>
            </a:r>
            <a:r>
              <a:rPr lang="en" sz="1061">
                <a:solidFill>
                  <a:schemeClr val="dk1"/>
                </a:solidFill>
              </a:rPr>
              <a:t>N6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t/>
            </a:r>
            <a:endParaRPr sz="97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1">
              <a:solidFill>
                <a:srgbClr val="00529C"/>
              </a:solidFill>
              <a:highlight>
                <a:srgbClr val="F0F7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pic>
        <p:nvPicPr>
          <p:cNvPr id="995" name="Google Shape;99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971" y="538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136"/>
          <p:cNvGrpSpPr/>
          <p:nvPr/>
        </p:nvGrpSpPr>
        <p:grpSpPr>
          <a:xfrm>
            <a:off x="3417677" y="401596"/>
            <a:ext cx="5815192" cy="4657526"/>
            <a:chOff x="5251825" y="1581500"/>
            <a:chExt cx="2706125" cy="2167400"/>
          </a:xfrm>
        </p:grpSpPr>
        <p:sp>
          <p:nvSpPr>
            <p:cNvPr id="1001" name="Google Shape;1001;p136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6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6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6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6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6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6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36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36"/>
          <p:cNvSpPr/>
          <p:nvPr/>
        </p:nvSpPr>
        <p:spPr>
          <a:xfrm>
            <a:off x="115925" y="7418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36"/>
          <p:cNvSpPr txBox="1"/>
          <p:nvPr>
            <p:ph type="title"/>
          </p:nvPr>
        </p:nvSpPr>
        <p:spPr>
          <a:xfrm>
            <a:off x="115925" y="4015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Ecosystem:</a:t>
            </a:r>
            <a:endParaRPr b="1" i="1" sz="2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rgbClr val="333333"/>
              </a:solidFill>
            </a:endParaRPr>
          </a:p>
        </p:txBody>
      </p:sp>
      <p:sp>
        <p:nvSpPr>
          <p:cNvPr id="1015" name="Google Shape;1015;p136"/>
          <p:cNvSpPr/>
          <p:nvPr/>
        </p:nvSpPr>
        <p:spPr>
          <a:xfrm>
            <a:off x="3536825" y="540288"/>
            <a:ext cx="5481000" cy="34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6" name="Google Shape;10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25" y="2689797"/>
            <a:ext cx="1381202" cy="138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088" y="1707787"/>
            <a:ext cx="888368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925" y="1587029"/>
            <a:ext cx="1450348" cy="9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088" y="2209337"/>
            <a:ext cx="2070363" cy="20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2383" y="682540"/>
            <a:ext cx="1450367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906" y="703625"/>
            <a:ext cx="1265468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450" y="1608710"/>
            <a:ext cx="1265475" cy="1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6824" y="2571754"/>
            <a:ext cx="1650900" cy="12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